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28"/>
  </p:notesMasterIdLst>
  <p:sldIdLst>
    <p:sldId id="256" r:id="rId2"/>
    <p:sldId id="257" r:id="rId3"/>
    <p:sldId id="260" r:id="rId4"/>
    <p:sldId id="262" r:id="rId5"/>
    <p:sldId id="279" r:id="rId6"/>
    <p:sldId id="286" r:id="rId7"/>
    <p:sldId id="272" r:id="rId8"/>
    <p:sldId id="273" r:id="rId9"/>
    <p:sldId id="266" r:id="rId10"/>
    <p:sldId id="274" r:id="rId11"/>
    <p:sldId id="285" r:id="rId12"/>
    <p:sldId id="283" r:id="rId13"/>
    <p:sldId id="287" r:id="rId14"/>
    <p:sldId id="288" r:id="rId15"/>
    <p:sldId id="284" r:id="rId16"/>
    <p:sldId id="276" r:id="rId17"/>
    <p:sldId id="277" r:id="rId18"/>
    <p:sldId id="278" r:id="rId19"/>
    <p:sldId id="261" r:id="rId20"/>
    <p:sldId id="265" r:id="rId21"/>
    <p:sldId id="263" r:id="rId22"/>
    <p:sldId id="264" r:id="rId23"/>
    <p:sldId id="291" r:id="rId24"/>
    <p:sldId id="292" r:id="rId25"/>
    <p:sldId id="290" r:id="rId26"/>
    <p:sldId id="271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C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59" autoAdjust="0"/>
    <p:restoredTop sz="84037" autoAdjust="0"/>
  </p:normalViewPr>
  <p:slideViewPr>
    <p:cSldViewPr snapToGrid="0">
      <p:cViewPr varScale="1">
        <p:scale>
          <a:sx n="134" d="100"/>
          <a:sy n="134" d="100"/>
        </p:scale>
        <p:origin x="140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jpeg>
</file>

<file path=ppt/media/image16.gif>
</file>

<file path=ppt/media/image17.gif>
</file>

<file path=ppt/media/image18.png>
</file>

<file path=ppt/media/image19.gif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png>
</file>

<file path=ppt/media/image28.jpg>
</file>

<file path=ppt/media/image29.g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5.png>
</file>

<file path=ppt/media/image6.jpeg>
</file>

<file path=ppt/media/image7.png>
</file>

<file path=ppt/media/image8.gif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EA83C6-C53A-4FAA-A50E-CD4DF35C3DD9}" type="datetimeFigureOut">
              <a:rPr lang="en-IL" smtClean="0"/>
              <a:t>12/06/2021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907286-3392-432D-A583-DEFB83579E5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50543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המודל שלנו משתמש ברשת </a:t>
            </a:r>
            <a:r>
              <a:rPr lang="he-IL" dirty="0" err="1"/>
              <a:t>קונבולוציה</a:t>
            </a:r>
            <a:r>
              <a:rPr lang="he-IL" dirty="0"/>
              <a:t> על מנת שנוכל לקבל אפיון יותר מדויק של תגובות ועל ידי כך למצוא את המאפיינים שמקשרים בין תגובות מומצאות לאמיתיות.</a:t>
            </a:r>
            <a:endParaRPr lang="en-US" dirty="0"/>
          </a:p>
          <a:p>
            <a:pPr algn="r" rtl="1"/>
            <a:endParaRPr lang="en-US" dirty="0"/>
          </a:p>
          <a:p>
            <a:pPr algn="r" rtl="1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907286-3392-432D-A583-DEFB83579E53}" type="slidenum">
              <a:rPr lang="en-IL" smtClean="0"/>
              <a:t>19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46695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שלב נוסף שאנחנו מבצעים הוא זריקה של חלק מתוצאות השכבה האחרונה, שלב זה נקרא </a:t>
            </a:r>
            <a:r>
              <a:rPr lang="en-US" dirty="0"/>
              <a:t>DROPOUT</a:t>
            </a:r>
            <a:r>
              <a:rPr lang="he-IL" dirty="0"/>
              <a:t> והוא נעשה אחרי כל שכבה של </a:t>
            </a:r>
            <a:r>
              <a:rPr lang="he-IL" dirty="0" err="1"/>
              <a:t>קונבולוציה</a:t>
            </a:r>
            <a:r>
              <a:rPr lang="he-IL" dirty="0"/>
              <a:t> ומאקס </a:t>
            </a:r>
            <a:r>
              <a:rPr lang="he-IL" dirty="0" err="1"/>
              <a:t>פולינג</a:t>
            </a:r>
            <a:r>
              <a:rPr lang="he-IL" dirty="0"/>
              <a:t> אצלנו.</a:t>
            </a:r>
          </a:p>
          <a:p>
            <a:pPr algn="r" rtl="1"/>
            <a:r>
              <a:rPr lang="he-IL" dirty="0"/>
              <a:t>השלב הזה נעשה ע"י בחירה רנדומלית של אחוז מסוים מהנוירונים שאת ערכיהם נזרוק.</a:t>
            </a:r>
          </a:p>
          <a:p>
            <a:pPr algn="r" rtl="1"/>
            <a:r>
              <a:rPr lang="he-IL" dirty="0"/>
              <a:t>זריקה של חלק מהתוצאות עוזרת לנו במניעה של תופעת </a:t>
            </a:r>
            <a:r>
              <a:rPr lang="en-US" dirty="0"/>
              <a:t>OVER FITTING </a:t>
            </a:r>
            <a:r>
              <a:rPr lang="he-IL" dirty="0"/>
              <a:t> שבה אנחנו מתמקדים ברזולוציה גבוהה מידי של מאפיינים באימון הרשת.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907286-3392-432D-A583-DEFB83579E53}" type="slidenum">
              <a:rPr lang="en-IL" smtClean="0"/>
              <a:t>20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94160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בעזרת פעולת </a:t>
            </a:r>
            <a:r>
              <a:rPr lang="he-IL" dirty="0" err="1"/>
              <a:t>המאקס</a:t>
            </a:r>
            <a:r>
              <a:rPr lang="he-IL" dirty="0"/>
              <a:t> </a:t>
            </a:r>
            <a:r>
              <a:rPr lang="he-IL" dirty="0" err="1"/>
              <a:t>פולינג</a:t>
            </a:r>
            <a:r>
              <a:rPr lang="he-IL" dirty="0"/>
              <a:t> אנחנו יכולים לקבל ריכוז של מאפיינים </a:t>
            </a:r>
            <a:r>
              <a:rPr lang="he-IL" dirty="0" err="1"/>
              <a:t>במימד</a:t>
            </a:r>
            <a:r>
              <a:rPr lang="he-IL" dirty="0"/>
              <a:t> קטן יותר על מנת למקד את הרשת שלנו יותר בכל שלב.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907286-3392-432D-A583-DEFB83579E53}" type="slidenum">
              <a:rPr lang="en-IL" smtClean="0"/>
              <a:t>21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67515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השכבה האחרונה שאנחנו משתמשים בה אחראית לקחת את כל הפלטים מהשכבה האחרונה (</a:t>
            </a:r>
            <a:r>
              <a:rPr lang="en-US" dirty="0"/>
              <a:t>MAX POOLING </a:t>
            </a:r>
            <a:r>
              <a:rPr lang="he-IL" dirty="0"/>
              <a:t>)ולחבר אותה ל4 נוירונים שהגדרנו.</a:t>
            </a:r>
          </a:p>
          <a:p>
            <a:pPr algn="r" rtl="1"/>
            <a:r>
              <a:rPr lang="he-IL" dirty="0"/>
              <a:t>הפלט שלנו בנוי מ4 נוירונים מכיוון שהמודל שלנו נותן חיזוי גם לאפשרות של לקשר אם תגובה </a:t>
            </a:r>
            <a:r>
              <a:rPr lang="he-IL" dirty="0" err="1"/>
              <a:t>היתה</a:t>
            </a:r>
            <a:r>
              <a:rPr lang="he-IL" dirty="0"/>
              <a:t> חיובית או שלילית בנוסף אם היא אמיתית או מזויפת.</a:t>
            </a:r>
          </a:p>
          <a:p>
            <a:pPr algn="r" rtl="1"/>
            <a:r>
              <a:rPr lang="he-IL" dirty="0"/>
              <a:t>לכן את כל הקומבינציות האפשריות.</a:t>
            </a:r>
          </a:p>
          <a:p>
            <a:pPr algn="r" rtl="1"/>
            <a:r>
              <a:rPr lang="he-IL" dirty="0"/>
              <a:t>השכבה הזו משתמשת בפונקציית </a:t>
            </a:r>
            <a:r>
              <a:rPr lang="en-US" dirty="0"/>
              <a:t>softmax</a:t>
            </a:r>
            <a:r>
              <a:rPr lang="he-IL" dirty="0"/>
              <a:t> על </a:t>
            </a:r>
            <a:r>
              <a:rPr lang="he-IL" dirty="0" err="1"/>
              <a:t>הקלטים</a:t>
            </a:r>
            <a:r>
              <a:rPr lang="he-IL" dirty="0"/>
              <a:t> שהיא מקבלת.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907286-3392-432D-A583-DEFB83579E53}" type="slidenum">
              <a:rPr lang="en-IL" smtClean="0"/>
              <a:t>22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28812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בשכבות </a:t>
            </a:r>
            <a:r>
              <a:rPr lang="he-IL" dirty="0" err="1"/>
              <a:t>הקונבולוציה</a:t>
            </a:r>
            <a:r>
              <a:rPr lang="he-IL" dirty="0"/>
              <a:t> שלנו השתמשנו ב</a:t>
            </a:r>
            <a:r>
              <a:rPr lang="en-US" dirty="0"/>
              <a:t>RELU</a:t>
            </a:r>
            <a:r>
              <a:rPr lang="he-IL" dirty="0"/>
              <a:t> שכבר דיברנו עליה.</a:t>
            </a:r>
          </a:p>
          <a:p>
            <a:pPr algn="r" rtl="1"/>
            <a:r>
              <a:rPr lang="he-IL" dirty="0"/>
              <a:t>אך הפעם בשכבה האחרונה השתמשנו ב</a:t>
            </a:r>
            <a:r>
              <a:rPr lang="en-US" dirty="0"/>
              <a:t>SOFTMAX</a:t>
            </a:r>
            <a:r>
              <a:rPr lang="he-IL" dirty="0"/>
              <a:t>.</a:t>
            </a:r>
          </a:p>
          <a:p>
            <a:pPr algn="r" rtl="1"/>
            <a:r>
              <a:rPr lang="he-IL" dirty="0"/>
              <a:t>הפונקציה הזאת עובדת על ווקטורים, לכן נוכל לקחת את הווקטור שקיבלנו מהשכבה האחרונה וע"י הפעלת הפונקציה לקבל ווקטור שמכיל הסתברויות לכל תוצאה</a:t>
            </a:r>
          </a:p>
          <a:p>
            <a:pPr algn="r" rtl="1"/>
            <a:r>
              <a:rPr lang="he-IL" dirty="0"/>
              <a:t>כאשר הסכום שווה ל1.</a:t>
            </a:r>
          </a:p>
          <a:p>
            <a:pPr algn="r" rtl="1"/>
            <a:endParaRPr lang="he-IL" dirty="0"/>
          </a:p>
          <a:p>
            <a:pPr algn="r" rtl="1"/>
            <a:r>
              <a:rPr lang="en-US" dirty="0"/>
              <a:t>The softmax function can be used in a classifier only when the classes are mutually exclusive.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907286-3392-432D-A583-DEFB83579E53}" type="slidenum">
              <a:rPr lang="en-IL" smtClean="0"/>
              <a:t>23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17937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" dirty="0"/>
              <a:t>באופן כללי, CNN מסוגל להפיק מידע מקומי אך עלול שלא להצליח לתפוס תלות למרחקים ארוכים. LSTM יכול לטפל במגבלה זו ברצף טקסטים על פני משפטים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907286-3392-432D-A583-DEFB83579E53}" type="slidenum">
              <a:rPr lang="en-IL" smtClean="0"/>
              <a:t>24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355017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907286-3392-432D-A583-DEFB83579E53}" type="slidenum">
              <a:rPr lang="en-IL" smtClean="0"/>
              <a:t>25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4185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2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16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117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97307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879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1388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9552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184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65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513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93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36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071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08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43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996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2345051-2045-45DA-935E-2E3CA1A69ADC}" type="datetimeFigureOut">
              <a:rPr lang="en-US" smtClean="0"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5761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  <p:sldLayoutId id="2147483760" r:id="rId14"/>
    <p:sldLayoutId id="2147483761" r:id="rId15"/>
    <p:sldLayoutId id="2147483762" r:id="rId16"/>
    <p:sldLayoutId id="214748376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16.gif"/><Relationship Id="rId4" Type="http://schemas.openxmlformats.org/officeDocument/2006/relationships/image" Target="../media/image1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gif"/><Relationship Id="rId4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1F38A4-70C0-4085-BF0D-3B06B8585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3" r="-1" b="9686"/>
          <a:stretch/>
        </p:blipFill>
        <p:spPr>
          <a:xfrm>
            <a:off x="-3139" y="1386"/>
            <a:ext cx="12188932" cy="68566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3D1E1B-9A37-4A9D-A5E5-DC584D673F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39" y="722376"/>
            <a:ext cx="12238682" cy="2893456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GB" sz="36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Fixedsys Excelsior 3.01" panose="020B0600070702040204" pitchFamily="34" charset="-120"/>
              </a:rPr>
              <a:t>Detection Of Fake Reviews on Online Review Platforms using Deep Learning Architecture</a:t>
            </a:r>
            <a:endParaRPr lang="en-US" sz="3600" dirty="0">
              <a:solidFill>
                <a:schemeClr val="tx1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Fixedsys Excelsior 3.01" panose="020B0600070702040204" pitchFamily="34" charset="-12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2EB42E-2D08-4105-B3C7-6350216FC4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3048" y="4083149"/>
            <a:ext cx="9144000" cy="2307533"/>
          </a:xfrm>
        </p:spPr>
        <p:txBody>
          <a:bodyPr>
            <a:normAutofit/>
          </a:bodyPr>
          <a:lstStyle/>
          <a:p>
            <a:pPr algn="ctr"/>
            <a:r>
              <a:rPr lang="en-GB" sz="1800" dirty="0">
                <a:latin typeface="+mj-lt"/>
                <a:ea typeface="Segoe UI Black" panose="020B0A02040204020203" pitchFamily="34" charset="0"/>
                <a:cs typeface="Cascadia Code" panose="020B0609020000020004" pitchFamily="49" charset="0"/>
              </a:rPr>
              <a:t>Group Number 22</a:t>
            </a:r>
          </a:p>
          <a:p>
            <a:pPr algn="ctr"/>
            <a:r>
              <a:rPr lang="en-GB" sz="1800" dirty="0">
                <a:latin typeface="Segoe UI Black" panose="020B0A02040204020203" pitchFamily="34" charset="0"/>
                <a:ea typeface="Segoe UI Black" panose="020B0A02040204020203" pitchFamily="34" charset="0"/>
                <a:cs typeface="Cascadia Code" panose="020B0609020000020004" pitchFamily="49" charset="0"/>
              </a:rPr>
              <a:t>Pavel Golikovski	320636574 </a:t>
            </a:r>
          </a:p>
          <a:p>
            <a:pPr algn="ctr"/>
            <a:r>
              <a:rPr lang="en-GB" sz="1800" dirty="0">
                <a:latin typeface="Segoe UI Black" panose="020B0A02040204020203" pitchFamily="34" charset="0"/>
                <a:ea typeface="Segoe UI Black" panose="020B0A02040204020203" pitchFamily="34" charset="0"/>
                <a:cs typeface="Cascadia Code" panose="020B0609020000020004" pitchFamily="49" charset="0"/>
              </a:rPr>
              <a:t>Natan Zaitzev		312171705</a:t>
            </a:r>
          </a:p>
          <a:p>
            <a:pPr algn="ctr"/>
            <a:r>
              <a:rPr lang="en-GB" sz="1800" dirty="0">
                <a:latin typeface="Segoe UI Black" panose="020B0A02040204020203" pitchFamily="34" charset="0"/>
                <a:ea typeface="Segoe UI Black" panose="020B0A02040204020203" pitchFamily="34" charset="0"/>
                <a:cs typeface="Cascadia Code" panose="020B0609020000020004" pitchFamily="49" charset="0"/>
              </a:rPr>
              <a:t>Alla Davydov		317000669</a:t>
            </a:r>
          </a:p>
        </p:txBody>
      </p:sp>
    </p:spTree>
    <p:extLst>
      <p:ext uri="{BB962C8B-B14F-4D97-AF65-F5344CB8AC3E}">
        <p14:creationId xmlns:p14="http://schemas.microsoft.com/office/powerpoint/2010/main" val="3467125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B8A18-F058-4E41-BFB9-6B6D4FD0E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970" y="238125"/>
            <a:ext cx="10353762" cy="97045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Bidirectional LSTM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ED064FC-1DD8-403B-BBF3-5E34A5CF60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0800" y="3351362"/>
            <a:ext cx="6316963" cy="3325674"/>
          </a:xfr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76CBB52-5A95-430D-B6DC-0A3115C0B5CE}"/>
              </a:ext>
            </a:extLst>
          </p:cNvPr>
          <p:cNvSpPr txBox="1">
            <a:spLocks/>
          </p:cNvSpPr>
          <p:nvPr/>
        </p:nvSpPr>
        <p:spPr>
          <a:xfrm>
            <a:off x="919118" y="1339727"/>
            <a:ext cx="10353762" cy="2011636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Connects two hidden layers of opposite directions to the same output. </a:t>
            </a:r>
          </a:p>
          <a:p>
            <a:r>
              <a:rPr lang="en-US" dirty="0"/>
              <a:t>The output layer can get information from past (backwards) and future (forward) states simultaneously. </a:t>
            </a:r>
          </a:p>
          <a:p>
            <a:r>
              <a:rPr lang="en-US" dirty="0"/>
              <a:t>BiLSTMs show very good results as they can understand context better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114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4F8C-76B8-4539-9106-9A1B2679E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47" y="418248"/>
            <a:ext cx="10353762" cy="970450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egoe UI (Headings)"/>
              </a:rPr>
              <a:t>Model 1: BiLSTM with GloVe 50d</a:t>
            </a:r>
            <a:endParaRPr lang="en-US" sz="3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161104-F37D-4CA0-8A2E-3A05A4E1D0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276" y="4938874"/>
            <a:ext cx="6553199" cy="18676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E95985-1DFA-4032-A620-803D7CC77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0681" y="51464"/>
            <a:ext cx="3181794" cy="46202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174138-F37C-4AEC-916E-03F53F71D90C}"/>
              </a:ext>
            </a:extLst>
          </p:cNvPr>
          <p:cNvSpPr txBox="1"/>
          <p:nvPr/>
        </p:nvSpPr>
        <p:spPr>
          <a:xfrm>
            <a:off x="793547" y="1430221"/>
            <a:ext cx="454823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Preparation</a:t>
            </a: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l"/>
            <a:endParaRPr lang="en-US" sz="1400" b="0" i="0" dirty="0">
              <a:solidFill>
                <a:srgbClr val="C5C5C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Truthful = 1, Deceptive = 0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Tokenize all words and limit a review length to 150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Pad all reviews to length of 150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Divide reviews to 80% training and 20% testing sets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Embed words using GloVe with 50 dimensions</a:t>
            </a:r>
          </a:p>
          <a:p>
            <a:pPr marL="228600" indent="-228600" algn="l">
              <a:buFont typeface="+mj-lt"/>
              <a:buAutoNum type="arabicPeriod"/>
            </a:pPr>
            <a:endParaRPr lang="en-US" sz="1400" dirty="0">
              <a:solidFill>
                <a:srgbClr val="C5C5C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1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Neural Network</a:t>
            </a:r>
            <a:r>
              <a:rPr lang="en-US" sz="1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l"/>
            <a:endParaRPr lang="en-US" sz="14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Embedding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Bidirectional LSTM (</a:t>
            </a:r>
            <a:r>
              <a:rPr lang="en-US" sz="1400" b="0" i="1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GlobalMaxPool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Dense (</a:t>
            </a:r>
            <a:r>
              <a:rPr lang="en-US" sz="1400" b="0" i="1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50, relu</a:t>
            </a: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Dropout (</a:t>
            </a:r>
            <a:r>
              <a:rPr lang="en-US" sz="1400" b="0" i="1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0.1</a:t>
            </a: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Dense (</a:t>
            </a:r>
            <a:r>
              <a:rPr lang="en-US" sz="1400" b="0" i="1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2, sigmoid</a:t>
            </a: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en-IL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A86973-8636-43A2-9738-02F9A15AFC19}"/>
              </a:ext>
            </a:extLst>
          </p:cNvPr>
          <p:cNvSpPr txBox="1"/>
          <p:nvPr/>
        </p:nvSpPr>
        <p:spPr>
          <a:xfrm>
            <a:off x="793547" y="5549539"/>
            <a:ext cx="4283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Results:</a:t>
            </a:r>
          </a:p>
          <a:p>
            <a:pPr algn="l"/>
            <a:r>
              <a:rPr lang="en-US" sz="1200" b="0" i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loss: 0.5354 - accuracy: </a:t>
            </a:r>
            <a:r>
              <a:rPr lang="en-US" sz="1200" b="1" i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0.8031</a:t>
            </a:r>
            <a:endParaRPr lang="en-US" sz="12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L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769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4F8C-76B8-4539-9106-9A1B2679E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47" y="418248"/>
            <a:ext cx="10353762" cy="970450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egoe UI (Headings)"/>
              </a:rPr>
              <a:t>Model 2: Bi-LSTM + Attention with GloVe 100d</a:t>
            </a:r>
            <a:endParaRPr lang="en-US" sz="3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6912DD3E-B42D-401F-B0D8-3F1565AA4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488474" y="708455"/>
            <a:ext cx="12192000" cy="632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238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B79574E-1467-4E2B-8561-24B5089BF8E1}"/>
              </a:ext>
            </a:extLst>
          </p:cNvPr>
          <p:cNvSpPr txBox="1"/>
          <p:nvPr/>
        </p:nvSpPr>
        <p:spPr>
          <a:xfrm>
            <a:off x="0" y="609600"/>
            <a:ext cx="1219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egoe UI (Headings)"/>
              </a:rPr>
              <a:t>Attention Layer</a:t>
            </a:r>
            <a:endParaRPr lang="en-IL" sz="32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052F0B6-FEA3-4BCA-A8DD-E12F72318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882" y="1478281"/>
            <a:ext cx="7729581" cy="4058751"/>
          </a:xfrm>
        </p:spPr>
        <p:txBody>
          <a:bodyPr/>
          <a:lstStyle/>
          <a:p>
            <a:r>
              <a:rPr lang="en-US" dirty="0">
                <a:solidFill>
                  <a:srgbClr val="C5C5C6"/>
                </a:solidFill>
              </a:rPr>
              <a:t>Attention Mechanism is an attempt to implement the action of selectively concentrating on a few relevant things, while ignoring others in deep neural networks.</a:t>
            </a:r>
          </a:p>
          <a:p>
            <a:r>
              <a:rPr lang="en-US" dirty="0">
                <a:solidFill>
                  <a:srgbClr val="C5C5C6"/>
                </a:solidFill>
              </a:rPr>
              <a:t>The algorithm attempts to find keywords that are most contributing towards the final classification, lowering weights of the words that don’t, hence, refining the feature vector.</a:t>
            </a:r>
            <a:endParaRPr lang="en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D612CF-F0EA-4552-A631-94527D6DF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546" y="3507656"/>
            <a:ext cx="4243220" cy="314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315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8F443F0-6131-4934-8966-F57B31F6F6D6}"/>
              </a:ext>
            </a:extLst>
          </p:cNvPr>
          <p:cNvSpPr txBox="1">
            <a:spLocks/>
          </p:cNvSpPr>
          <p:nvPr/>
        </p:nvSpPr>
        <p:spPr>
          <a:xfrm>
            <a:off x="793547" y="418248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30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egoe UI (Headings)"/>
              </a:rPr>
              <a:t>Model 2: Bi-LSTM + Attention with GloVe 100d</a:t>
            </a:r>
            <a:endParaRPr lang="en-US" sz="3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F09371-B5AD-49C5-8B98-09C0FC560E8E}"/>
              </a:ext>
            </a:extLst>
          </p:cNvPr>
          <p:cNvSpPr txBox="1"/>
          <p:nvPr/>
        </p:nvSpPr>
        <p:spPr>
          <a:xfrm>
            <a:off x="793546" y="1435590"/>
            <a:ext cx="3860515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Preparation</a:t>
            </a:r>
            <a:r>
              <a:rPr lang="en-US" sz="1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l"/>
            <a:endParaRPr lang="en-US" sz="14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Truthful = 1, Deceptive = 0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Preprocess the text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Tokenize all words and set the max review size to 415 (avg + std * 3)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Pad all reviews to fit a 415 shape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Embed words using GloVe with 100 dimensions</a:t>
            </a:r>
          </a:p>
          <a:p>
            <a:pPr marL="228600" indent="-228600" algn="l">
              <a:buFont typeface="+mj-lt"/>
              <a:buAutoNum type="arabicPeriod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1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Neural Network</a:t>
            </a:r>
            <a:r>
              <a:rPr lang="en-US" sz="1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l"/>
            <a:endParaRPr lang="en-US" sz="14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Embedding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Bidirectional LSTM (</a:t>
            </a:r>
            <a:r>
              <a:rPr lang="en-US" sz="1400" b="0" i="1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60</a:t>
            </a: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Dropout (</a:t>
            </a:r>
            <a:r>
              <a:rPr lang="en-US" sz="1400" b="0" i="1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0.3</a:t>
            </a: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Attention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1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Repeat 2-5</a:t>
            </a:r>
            <a:endParaRPr lang="en-US" sz="1400" b="0" i="0" dirty="0">
              <a:solidFill>
                <a:srgbClr val="C5C5C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Concatenate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Dense (</a:t>
            </a:r>
            <a:r>
              <a:rPr lang="en-US" sz="1400" b="0" i="1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50, relu</a:t>
            </a: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Dropout (</a:t>
            </a:r>
            <a:r>
              <a:rPr lang="en-US" sz="1400" b="0" i="1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0.2</a:t>
            </a: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BatchNormalization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Dense (</a:t>
            </a:r>
            <a:r>
              <a:rPr lang="en-US" sz="1400" b="0" i="1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1, sigmoid</a:t>
            </a:r>
            <a:r>
              <a:rPr lang="en-US" sz="1400" b="0" i="0" dirty="0">
                <a:solidFill>
                  <a:srgbClr val="C5C5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28600" indent="-228600" algn="l">
              <a:buFont typeface="+mj-lt"/>
              <a:buAutoNum type="arabicPeriod"/>
            </a:pPr>
            <a:endParaRPr lang="en-US" sz="14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L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39EE56-44C6-44D2-8B10-184BDD843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4829" y="79258"/>
            <a:ext cx="3115110" cy="45250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4300E14-681E-426C-BACB-01FCF4794E49}"/>
              </a:ext>
            </a:extLst>
          </p:cNvPr>
          <p:cNvSpPr txBox="1"/>
          <p:nvPr/>
        </p:nvSpPr>
        <p:spPr>
          <a:xfrm>
            <a:off x="4996269" y="3480966"/>
            <a:ext cx="428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Results:</a:t>
            </a:r>
          </a:p>
          <a:p>
            <a:pPr algn="l"/>
            <a:r>
              <a:rPr lang="en-US" sz="1200" b="0" i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loss: 0.3762 - accuracy: </a:t>
            </a:r>
            <a:r>
              <a:rPr lang="en-US" sz="1200" b="1" i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0.8550</a:t>
            </a:r>
            <a:endParaRPr lang="en-US" sz="12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320E00-2797-4C8B-9F7D-B6495C5016D0}"/>
              </a:ext>
            </a:extLst>
          </p:cNvPr>
          <p:cNvSpPr txBox="1"/>
          <p:nvPr/>
        </p:nvSpPr>
        <p:spPr>
          <a:xfrm>
            <a:off x="4996269" y="4174801"/>
            <a:ext cx="3001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 6.4% improvement.</a:t>
            </a:r>
            <a:endParaRPr lang="en-IL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561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4F8C-76B8-4539-9106-9A1B2679E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47" y="418248"/>
            <a:ext cx="10353762" cy="970450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egoe UI (Headings)"/>
              </a:rPr>
              <a:t>Model 3: CNN + Bi-LSTM using TF-IDF+Doc2Vec</a:t>
            </a:r>
            <a:endParaRPr lang="en-US" sz="3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0DACEE3-8FCB-416A-A6C2-76F6D9444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616727" y="-387505"/>
            <a:ext cx="12192000" cy="632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723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A7C56-7F2F-40AA-AD1F-E28BCB6A1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Term Frequency - Inverse Term Frequency</a:t>
            </a:r>
            <a:b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(TF-IDF)</a:t>
            </a:r>
            <a:endParaRPr lang="en-IL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340DB2-637D-476B-8382-8EF73D8F3D5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913795" y="1732449"/>
                <a:ext cx="10996652" cy="4058750"/>
              </a:xfrm>
            </p:spPr>
            <p:txBody>
              <a:bodyPr>
                <a:normAutofit/>
              </a:bodyPr>
              <a:lstStyle/>
              <a:p>
                <a:pPr marL="36900" indent="0">
                  <a:buNone/>
                </a:pPr>
                <a:r>
                  <a:rPr lang="en-US" dirty="0"/>
                  <a:t>TF-IDF is a statistical measure that evaluates how relevant a word is to a document in a collection of documents.</a:t>
                </a:r>
              </a:p>
              <a:p>
                <a:pPr marL="36900" indent="0">
                  <a:buNone/>
                </a:pPr>
                <a:r>
                  <a:rPr lang="en-US" dirty="0"/>
                  <a:t>Very useful for scoring words in ML algorithms for Natural Language Processing.</a:t>
                </a:r>
              </a:p>
              <a:p>
                <a:pPr marL="36900" indent="0">
                  <a:buNone/>
                </a:pPr>
                <a:r>
                  <a:rPr lang="en-US" dirty="0"/>
                  <a:t>TF – How frequency is the word in the document</a:t>
                </a:r>
                <a:r>
                  <a:rPr lang="he-IL" dirty="0"/>
                  <a:t> </a:t>
                </a:r>
                <a:r>
                  <a:rPr lang="en-US" dirty="0"/>
                  <a:t> </a:t>
                </a:r>
                <a:r>
                  <a:rPr lang="he-IL" dirty="0"/>
                  <a:t>)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𝑡𝑒𝑟𝑚</m:t>
                        </m:r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𝐷𝑜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#</m:t>
                            </m:r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𝑤𝑜𝑟𝑑𝑠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) </a:t>
                </a:r>
              </a:p>
              <a:p>
                <a:pPr marL="36900" indent="0">
                  <a:buNone/>
                </a:pPr>
                <a:r>
                  <a:rPr lang="en-US" dirty="0"/>
                  <a:t>IDF –  How many documents contain the term.</a:t>
                </a:r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𝑖𝑑𝑓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𝑑𝑓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lang="he-IL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𝑒𝑟𝑒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#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𝑑𝑜𝑐𝑢𝑚𝑒𝑛𝑡𝑠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𝑜𝑙𝑑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𝑡𝑒𝑟𝑚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 </m:t>
                      </m:r>
                    </m:oMath>
                  </m:oMathPara>
                </a14:m>
                <a:endParaRPr lang="en-US" dirty="0"/>
              </a:p>
              <a:p>
                <a:pPr marL="36900" indent="0">
                  <a:buNone/>
                </a:pPr>
                <a:endParaRPr lang="en-US" dirty="0"/>
              </a:p>
              <a:p>
                <a:pPr marL="36900" indent="0">
                  <a:buNone/>
                </a:pPr>
                <a:endParaRPr lang="en-US" dirty="0"/>
              </a:p>
              <a:p>
                <a:pPr marL="3690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340DB2-637D-476B-8382-8EF73D8F3D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913795" y="1732449"/>
                <a:ext cx="10996652" cy="405875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06EF9369-69A0-4417-8ACB-98BE4DBF3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058" y="4683095"/>
            <a:ext cx="3577389" cy="193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519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A7C56-7F2F-40AA-AD1F-E28BCB6A1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393" y="401149"/>
            <a:ext cx="10353762" cy="97045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Doc2Vec</a:t>
            </a:r>
            <a:endParaRPr lang="en-IL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40DB2-637D-476B-8382-8EF73D8F3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74800"/>
            <a:ext cx="10516555" cy="4592320"/>
          </a:xfrm>
        </p:spPr>
        <p:txBody>
          <a:bodyPr>
            <a:normAutofit/>
          </a:bodyPr>
          <a:lstStyle/>
          <a:p>
            <a:r>
              <a:rPr lang="en-US" dirty="0"/>
              <a:t>Doc2Vec learns a conceptual representation of a document from a corpus of documents</a:t>
            </a:r>
          </a:p>
          <a:p>
            <a:r>
              <a:rPr lang="en-US" dirty="0"/>
              <a:t>Doc2Vec tags the documents and uses them for the training phase. During the training of the model, it learns paragraph and word vectors that are a semantic representation of the documents.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9389FF9-B261-4B64-9A5E-5E359FDBC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11" y="3447081"/>
            <a:ext cx="5016284" cy="300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299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A7C56-7F2F-40AA-AD1F-E28BCB6A1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Doc2Vec / TF-IDF - Usages</a:t>
            </a:r>
            <a:endParaRPr lang="en-IL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06FE6B-09DD-477C-8320-1E8A29B41F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Doc2Vec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40DB2-637D-476B-8382-8EF73D8F3D5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Doc2Vec helps us find similarities between whole reviews.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We can establish connections between deceptive and authentic reviews using it.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9157E0-794C-4192-97D0-48EE41D18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TF-IDF</a:t>
            </a:r>
            <a:endParaRPr lang="en-IL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554CF4-51DB-422B-B5F1-6A05AABE4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4967" y="2836191"/>
            <a:ext cx="4895330" cy="295501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TF-IDF help us find the words with higher contextual weight.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We can locate specific words that usually appear in Authentic/Fake reviews which will help us predict.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753599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358E-4CB1-47D9-A538-BC14FD671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71" y="467138"/>
            <a:ext cx="10353762" cy="970450"/>
          </a:xfrm>
        </p:spPr>
        <p:txBody>
          <a:bodyPr/>
          <a:lstStyle/>
          <a:p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Convolution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Neural Network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54217-2134-4426-AB97-4B0BBE547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580050"/>
            <a:ext cx="10353762" cy="1427101"/>
          </a:xfrm>
        </p:spPr>
        <p:txBody>
          <a:bodyPr>
            <a:normAutofit fontScale="92500" lnSpcReduction="10000"/>
          </a:bodyPr>
          <a:lstStyle/>
          <a:p>
            <a:r>
              <a:rPr lang="en-US" sz="2200" dirty="0">
                <a:effectLst/>
                <a:latin typeface="Segoe UI (Body)"/>
                <a:ea typeface="Times New Roman" panose="02020603050405020304" pitchFamily="18" charset="0"/>
              </a:rPr>
              <a:t>CNN separates and identifies the various features of the input for analysis in a process called Feature Extraction</a:t>
            </a:r>
          </a:p>
          <a:p>
            <a:r>
              <a:rPr lang="en-US" sz="2200" dirty="0">
                <a:effectLst/>
                <a:latin typeface="Segoe UI (Body)"/>
                <a:ea typeface="Times New Roman" panose="02020603050405020304" pitchFamily="18" charset="0"/>
              </a:rPr>
              <a:t>The convolutional layer provides a better semantic representation of words, It consists of many various filters.</a:t>
            </a:r>
          </a:p>
          <a:p>
            <a:endParaRPr lang="en-US" dirty="0">
              <a:latin typeface="Segoe UI (Body)"/>
            </a:endParaRPr>
          </a:p>
        </p:txBody>
      </p:sp>
      <p:pic>
        <p:nvPicPr>
          <p:cNvPr id="5" name="Picture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812AD8F-8222-4101-8C2C-2D1A0294C9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3149613"/>
            <a:ext cx="5364455" cy="343710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379C4E-7D3E-4A89-94E6-396E01B8BC72}"/>
              </a:ext>
            </a:extLst>
          </p:cNvPr>
          <p:cNvSpPr txBox="1">
            <a:spLocks/>
          </p:cNvSpPr>
          <p:nvPr/>
        </p:nvSpPr>
        <p:spPr>
          <a:xfrm>
            <a:off x="7714533" y="3429000"/>
            <a:ext cx="3180945" cy="115007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endParaRPr lang="en-US" dirty="0">
              <a:solidFill>
                <a:srgbClr val="00B0F0"/>
              </a:solidFill>
              <a:latin typeface="Segoe UI (Body)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28779B-3AA8-43FA-B1D3-76AE937ABB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8603" y="3276578"/>
            <a:ext cx="4039164" cy="30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673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1B423-FAB2-44F9-93FF-55F5000EC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30491"/>
            <a:ext cx="10353762" cy="97045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Problem with Online Review Platforms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D1DB3-62BC-4CC2-8465-A6BE9F63C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400942"/>
            <a:ext cx="10353762" cy="2256658"/>
          </a:xfrm>
        </p:spPr>
        <p:txBody>
          <a:bodyPr>
            <a:normAutofit/>
          </a:bodyPr>
          <a:lstStyle/>
          <a:p>
            <a:r>
              <a:rPr lang="en-US" dirty="0"/>
              <a:t>In the past few years, consumer review sites have become the main target of deceptive opinion spam</a:t>
            </a:r>
          </a:p>
          <a:p>
            <a:r>
              <a:rPr lang="en-US" dirty="0"/>
              <a:t>Fictitious opinions or reviews are deliberately written to sound authentic</a:t>
            </a:r>
          </a:p>
          <a:p>
            <a:r>
              <a:rPr lang="en-US" dirty="0"/>
              <a:t>Detecting and classifying whether an online review is truthful or deceptive can be solved by using Deep Learning.</a:t>
            </a:r>
          </a:p>
          <a:p>
            <a:endParaRPr lang="en-US" dirty="0"/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EBC077-4216-4A85-9F37-4ACC024EF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4381"/>
            <a:ext cx="12192000" cy="304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70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876E-D883-499C-9816-036E8E844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36223"/>
            <a:ext cx="10353762" cy="9704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Dropout layer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D7C79-3FE0-48BA-AC29-5B863CDF3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50"/>
            <a:ext cx="10353762" cy="1491518"/>
          </a:xfrm>
        </p:spPr>
        <p:txBody>
          <a:bodyPr/>
          <a:lstStyle/>
          <a:p>
            <a:r>
              <a:rPr lang="en-US" dirty="0"/>
              <a:t>Dropout is a regularization technique.</a:t>
            </a:r>
          </a:p>
          <a:p>
            <a:r>
              <a:rPr lang="en-US" dirty="0"/>
              <a:t>Randomly selected neurons are ignored during training.</a:t>
            </a:r>
          </a:p>
          <a:p>
            <a:r>
              <a:rPr lang="en-US" dirty="0"/>
              <a:t>Dropout reduces overfitting but requires extra computational training costs.</a:t>
            </a:r>
          </a:p>
          <a:p>
            <a:endParaRPr lang="en-US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214DC5F2-1D09-4E4A-A3F6-5F6C6B91CD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3223968"/>
            <a:ext cx="7918315" cy="30684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ED8591-AB5B-4BAC-9A57-210BDF787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9800" y="3383008"/>
            <a:ext cx="2610214" cy="26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967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0EC5E-950B-444F-8A5F-0145EA82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21064"/>
            <a:ext cx="10353762" cy="970450"/>
          </a:xfrm>
        </p:spPr>
        <p:txBody>
          <a:bodyPr/>
          <a:lstStyle/>
          <a:p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Max-Pooling layer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4D46-B003-4C24-AD48-7BEDEF3154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560174"/>
            <a:ext cx="10353762" cy="1142726"/>
          </a:xfrm>
        </p:spPr>
        <p:txBody>
          <a:bodyPr/>
          <a:lstStyle/>
          <a:p>
            <a:r>
              <a:rPr lang="en-US" dirty="0"/>
              <a:t>The Max-pooling layer decreases the dimension of the output obtained from the convolutional layer by retaining the maximum values in a feature vector, which should be the most useful local feature.</a:t>
            </a:r>
          </a:p>
        </p:txBody>
      </p:sp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1E5AE15F-78C4-473B-ABE1-11483E55F6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65" y="3020846"/>
            <a:ext cx="5886611" cy="30563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999FCC-2830-4471-848F-CBF1A8AB9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4328" y="3095578"/>
            <a:ext cx="4429743" cy="33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98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EDF8F-F20B-4522-960C-6A2223BF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46953"/>
            <a:ext cx="10353762" cy="97045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Dense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86CBF-3E64-4A49-952F-8542F659B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141" y="1381062"/>
            <a:ext cx="10451416" cy="2436336"/>
          </a:xfrm>
        </p:spPr>
        <p:txBody>
          <a:bodyPr>
            <a:noAutofit/>
          </a:bodyPr>
          <a:lstStyle/>
          <a:p>
            <a:r>
              <a:rPr lang="en-US" dirty="0">
                <a:effectLst/>
                <a:latin typeface="Segoe UI (Body)"/>
                <a:ea typeface="Times New Roman" panose="02020603050405020304" pitchFamily="18" charset="0"/>
              </a:rPr>
              <a:t>The fully connected layer is the most fundamental layer of neurons in a neural network.</a:t>
            </a:r>
          </a:p>
          <a:p>
            <a:r>
              <a:rPr lang="en-US" dirty="0">
                <a:effectLst/>
                <a:latin typeface="Segoe UI (Body)"/>
                <a:ea typeface="Times New Roman" panose="02020603050405020304" pitchFamily="18" charset="0"/>
              </a:rPr>
              <a:t>Each neuron gets input from all neurons within the previous layer, processes it, thus densely connected .</a:t>
            </a:r>
          </a:p>
          <a:p>
            <a:r>
              <a:rPr lang="en-US" dirty="0">
                <a:effectLst/>
                <a:latin typeface="Segoe UI (Body)"/>
                <a:ea typeface="Times New Roman" panose="02020603050405020304" pitchFamily="18" charset="0"/>
              </a:rPr>
              <a:t>Taking the inputs from the feature analysis and applies weights to predict the correct label. </a:t>
            </a:r>
          </a:p>
          <a:p>
            <a:r>
              <a:rPr lang="en-GB" dirty="0">
                <a:latin typeface="Segoe UI (Body)"/>
              </a:rPr>
              <a:t>Uses the activation functions (with weight &amp; bias).</a:t>
            </a:r>
            <a:endParaRPr lang="en-US" dirty="0">
              <a:latin typeface="Segoe UI (Body)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CA3F2B-BE87-4F87-B0AD-CAE2D9902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141" y="3970746"/>
            <a:ext cx="4125136" cy="2540301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DFD77D6A-BB76-42FD-8E7B-46D03DBFE4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028" y="3970746"/>
            <a:ext cx="2692792" cy="27318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0F796B-8C73-4389-A43C-5C2775AB3F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152" y="3970746"/>
            <a:ext cx="3812072" cy="3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14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phere of mesh and nodes">
            <a:extLst>
              <a:ext uri="{FF2B5EF4-FFF2-40B4-BE49-F238E27FC236}">
                <a16:creationId xmlns:a16="http://schemas.microsoft.com/office/drawing/2014/main" id="{BC59F2FA-C213-466D-B2DB-DD80AFB25E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t="1430" b="23570"/>
          <a:stretch/>
        </p:blipFill>
        <p:spPr>
          <a:xfrm>
            <a:off x="20" y="-208616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85CB56-C0C5-43A7-A618-AF6362A52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189" y="156654"/>
            <a:ext cx="10353762" cy="9704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ctivation Function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16DD7-82D8-482D-9C9B-C8A6E1EFD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435" y="2390774"/>
            <a:ext cx="11105965" cy="581025"/>
          </a:xfrm>
        </p:spPr>
        <p:txBody>
          <a:bodyPr anchor="ctr">
            <a:normAutofit/>
          </a:bodyPr>
          <a:lstStyle/>
          <a:p>
            <a:pPr marL="36900" indent="0">
              <a:buClr>
                <a:srgbClr val="36D8EE"/>
              </a:buClr>
              <a:buNone/>
            </a:pPr>
            <a:r>
              <a:rPr lang="en-US" dirty="0">
                <a:effectLst/>
                <a:latin typeface="Segoe UI (Body)"/>
                <a:ea typeface="Arial" panose="020B0604020202020204" pitchFamily="34" charset="0"/>
              </a:rPr>
              <a:t>1. </a:t>
            </a:r>
            <a:r>
              <a:rPr lang="en-US" dirty="0" err="1">
                <a:solidFill>
                  <a:srgbClr val="0070C0"/>
                </a:solidFill>
                <a:effectLst/>
                <a:latin typeface="Segoe UI (Body)"/>
                <a:ea typeface="Arial" panose="020B0604020202020204" pitchFamily="34" charset="0"/>
              </a:rPr>
              <a:t>ReLU</a:t>
            </a:r>
            <a:r>
              <a:rPr lang="en-US" dirty="0">
                <a:effectLst/>
                <a:latin typeface="Segoe UI (Body)"/>
                <a:ea typeface="Arial" panose="020B0604020202020204" pitchFamily="34" charset="0"/>
              </a:rPr>
              <a:t> activation Function</a:t>
            </a:r>
            <a:r>
              <a:rPr lang="he-IL" dirty="0">
                <a:effectLst/>
                <a:latin typeface="Segoe UI (Body)"/>
                <a:ea typeface="Arial" panose="020B0604020202020204" pitchFamily="34" charset="0"/>
              </a:rPr>
              <a:t> </a:t>
            </a:r>
            <a:r>
              <a:rPr lang="en-US" dirty="0">
                <a:effectLst/>
                <a:latin typeface="Segoe UI (Body)"/>
                <a:ea typeface="Arial" panose="020B0604020202020204" pitchFamily="34" charset="0"/>
              </a:rPr>
              <a:t>(Conv)                      2. </a:t>
            </a:r>
            <a:r>
              <a:rPr lang="en-US" dirty="0">
                <a:solidFill>
                  <a:srgbClr val="0070C0"/>
                </a:solidFill>
                <a:effectLst/>
                <a:latin typeface="Segoe UI (Body)"/>
                <a:ea typeface="Arial" panose="020B0604020202020204" pitchFamily="34" charset="0"/>
              </a:rPr>
              <a:t>Softmax</a:t>
            </a:r>
            <a:r>
              <a:rPr lang="en-US" dirty="0">
                <a:effectLst/>
                <a:latin typeface="Segoe UI (Body)"/>
                <a:ea typeface="Arial" panose="020B0604020202020204" pitchFamily="34" charset="0"/>
              </a:rPr>
              <a:t> activation Function (Dense)</a:t>
            </a:r>
            <a:r>
              <a:rPr lang="he-IL" dirty="0">
                <a:effectLst/>
                <a:latin typeface="Segoe UI (Body)"/>
                <a:ea typeface="Arial" panose="020B0604020202020204" pitchFamily="34" charset="0"/>
              </a:rPr>
              <a:t>  </a:t>
            </a:r>
            <a:endParaRPr lang="en-US" dirty="0">
              <a:effectLst/>
              <a:latin typeface="Segoe UI (Body)"/>
              <a:ea typeface="Arial" panose="020B0604020202020204" pitchFamily="34" charset="0"/>
            </a:endParaRPr>
          </a:p>
          <a:p>
            <a:pPr marL="36900" indent="0">
              <a:buClr>
                <a:srgbClr val="36D8EE"/>
              </a:buClr>
              <a:buNone/>
            </a:pPr>
            <a:endParaRPr lang="en-US" dirty="0">
              <a:effectLst/>
              <a:latin typeface="Segoe UI (Body)"/>
              <a:ea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E09048-7E48-4687-9053-F7A745F1DB99}"/>
              </a:ext>
            </a:extLst>
          </p:cNvPr>
          <p:cNvSpPr txBox="1">
            <a:spLocks/>
          </p:cNvSpPr>
          <p:nvPr/>
        </p:nvSpPr>
        <p:spPr>
          <a:xfrm>
            <a:off x="1536569" y="3250165"/>
            <a:ext cx="3836709" cy="85049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endParaRPr lang="en-US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7619F22B-4E5F-4788-822C-8FC424E9CD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03" y="2939137"/>
            <a:ext cx="4971875" cy="2796679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5A72E05-E556-40A6-9042-8E298A8C9BDD}"/>
              </a:ext>
            </a:extLst>
          </p:cNvPr>
          <p:cNvSpPr txBox="1">
            <a:spLocks/>
          </p:cNvSpPr>
          <p:nvPr/>
        </p:nvSpPr>
        <p:spPr>
          <a:xfrm>
            <a:off x="401403" y="1275914"/>
            <a:ext cx="11876413" cy="176371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B78FF1-DE90-4ECB-A3E4-A5F44CF83C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5070" y="2939136"/>
            <a:ext cx="5439254" cy="279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8089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99D426-4D98-420E-8B3F-02EBC7FA21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5709"/>
          <a:stretch/>
        </p:blipFill>
        <p:spPr>
          <a:xfrm>
            <a:off x="1822802" y="477903"/>
            <a:ext cx="8138516" cy="537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800903-C896-4F0A-81FE-42FE118D1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8557955" y="4240315"/>
            <a:ext cx="92873" cy="4457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9FF5F1D-7A97-477A-A8A5-FCD9B99C4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8562612" y="3758615"/>
            <a:ext cx="68145" cy="3270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3C7DBEC-53D9-4211-8D65-F9F020552F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8550248" y="2941057"/>
            <a:ext cx="92873" cy="44579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40811F3-043A-4513-84A6-B0D67AAC6E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8545310" y="2351903"/>
            <a:ext cx="92872" cy="44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40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4F8C-76B8-4539-9106-9A1B2679E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47" y="418248"/>
            <a:ext cx="10353762" cy="970450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egoe UI (Headings)"/>
              </a:rPr>
              <a:t>Model 3: CNN + Bi-LSTM using TF-IDF+Doc2Vec</a:t>
            </a:r>
            <a:endParaRPr lang="en-US" sz="3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63EDB0-B712-406B-B555-9CFAF4EC5FF2}"/>
              </a:ext>
            </a:extLst>
          </p:cNvPr>
          <p:cNvSpPr txBox="1"/>
          <p:nvPr/>
        </p:nvSpPr>
        <p:spPr>
          <a:xfrm>
            <a:off x="793547" y="1413121"/>
            <a:ext cx="40422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Preparation: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= 1, Negative = 0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Truthful = 1, Deceptive =0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Distinguish between the combinations as:</a:t>
            </a:r>
          </a:p>
          <a:p>
            <a:pPr marL="685800" lvl="1" indent="-228600">
              <a:buFont typeface="+mj-lt"/>
              <a:buAutoNum type="alphaL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and Truthful = TRUE_POSITIVE</a:t>
            </a:r>
          </a:p>
          <a:p>
            <a:pPr marL="685800" lvl="1" indent="-228600">
              <a:buFont typeface="+mj-lt"/>
              <a:buAutoNum type="alphaL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and Deceptive = FALSE_POSITIVE</a:t>
            </a:r>
          </a:p>
          <a:p>
            <a:pPr marL="685800" lvl="1" indent="-228600">
              <a:buFont typeface="+mj-lt"/>
              <a:buAutoNum type="alphaL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Negative and Truthful = TRUE_NEGATIVE</a:t>
            </a:r>
          </a:p>
          <a:p>
            <a:pPr marL="685800" lvl="1" indent="-228600">
              <a:buFont typeface="+mj-lt"/>
              <a:buAutoNum type="alphaL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negative and Deceptive = FALSE_NEGATIVE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Removing any words that don’t occur at least 5 times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Preprocessing and stemming (reducing all words to their roots playing-&gt;play) all reviews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a Doc2Vec model with the remaining words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and fitting TF-IDF vectors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Extracting training and testing datasets</a:t>
            </a:r>
          </a:p>
          <a:p>
            <a:pPr marL="685800" lvl="1" indent="-228600">
              <a:buFont typeface="+mj-lt"/>
              <a:buAutoNum type="alphaL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Split to 90% training and 10% testing</a:t>
            </a:r>
          </a:p>
          <a:p>
            <a:pPr marL="685800" lvl="1" indent="-228600">
              <a:buFont typeface="+mj-lt"/>
              <a:buAutoNum type="alphaL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the word vectors from both TF-IDF and Doc2Vec to be used during model fitting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F60535-539C-47C9-91A3-38B8390B213B}"/>
              </a:ext>
            </a:extLst>
          </p:cNvPr>
          <p:cNvSpPr txBox="1"/>
          <p:nvPr/>
        </p:nvSpPr>
        <p:spPr>
          <a:xfrm>
            <a:off x="5167397" y="1413611"/>
            <a:ext cx="42520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Neural Network: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Sequential mode setup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Convolution (filters=128, kernel_size=9, relu)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Dropout (0.25)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MaxPooling (2)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Dropout (0.25)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Convolution (filters=128, kernel_size=7, relu)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Dropout (0.25)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MaxPooling (2)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Dropout (0.25)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Convolution (filters=128, kernel_size=5, relu)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Dropout (0.25)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Bidirectional LSTM (50, recurrent_dropout=0.2)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C5C5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Dense (4, softmax)</a:t>
            </a:r>
            <a:endParaRPr lang="en-IL" sz="1200" dirty="0">
              <a:solidFill>
                <a:srgbClr val="C5C5C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1B6C6A-298E-47F1-AEE1-D750F306E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3702" y="1535500"/>
            <a:ext cx="2925952" cy="39088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76B382-0FF1-4C2A-B832-F77C39D7C1FE}"/>
              </a:ext>
            </a:extLst>
          </p:cNvPr>
          <p:cNvSpPr txBox="1"/>
          <p:nvPr/>
        </p:nvSpPr>
        <p:spPr>
          <a:xfrm>
            <a:off x="793547" y="5286320"/>
            <a:ext cx="428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Results:</a:t>
            </a:r>
          </a:p>
          <a:p>
            <a:pPr algn="l"/>
            <a:r>
              <a:rPr lang="en-US" sz="1200" b="0" i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loss: 0.2070 - accuracy: </a:t>
            </a:r>
            <a:r>
              <a:rPr lang="en-US" sz="1200" b="1" i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0.9218</a:t>
            </a:r>
            <a:endParaRPr lang="en-US" sz="12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23742C-65C6-4DB8-960C-0EF722CE5899}"/>
              </a:ext>
            </a:extLst>
          </p:cNvPr>
          <p:cNvSpPr txBox="1"/>
          <p:nvPr/>
        </p:nvSpPr>
        <p:spPr>
          <a:xfrm>
            <a:off x="793547" y="5835532"/>
            <a:ext cx="4283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 additional 7.8% improvement.</a:t>
            </a:r>
            <a:endParaRPr lang="en-IL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4393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rain&#10;&#10;Description automatically generated with low confidence">
            <a:extLst>
              <a:ext uri="{FF2B5EF4-FFF2-40B4-BE49-F238E27FC236}">
                <a16:creationId xmlns:a16="http://schemas.microsoft.com/office/drawing/2014/main" id="{A4D3C777-7113-457B-B1CF-116521C587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6" b="210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D50EDE0-6F0D-4095-BA35-9E7288609AA3}"/>
              </a:ext>
            </a:extLst>
          </p:cNvPr>
          <p:cNvSpPr txBox="1">
            <a:spLocks/>
          </p:cNvSpPr>
          <p:nvPr/>
        </p:nvSpPr>
        <p:spPr>
          <a:xfrm>
            <a:off x="919119" y="2943775"/>
            <a:ext cx="10353762" cy="97045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8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Thank you</a:t>
            </a:r>
            <a:endParaRPr lang="en-IL" sz="8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0209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A7C56-7F2F-40AA-AD1F-E28BCB6A1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393" y="401149"/>
            <a:ext cx="10353762" cy="97045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Deep Learning Neural Networks Models:</a:t>
            </a:r>
            <a:endParaRPr lang="en-IL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40DB2-637D-476B-8382-8EF73D8F3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74800"/>
            <a:ext cx="5934705" cy="4592320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2000" dirty="0">
                <a:solidFill>
                  <a:schemeClr val="accent2"/>
                </a:solidFill>
                <a:effectLst/>
                <a:latin typeface="Segoe UI (Body)"/>
              </a:rPr>
              <a:t>Purpose of DNN</a:t>
            </a:r>
            <a:r>
              <a:rPr lang="en-US" sz="2000" dirty="0">
                <a:effectLst/>
                <a:latin typeface="Segoe UI (Body)"/>
              </a:rPr>
              <a:t> to use known data to deduce information about new data that received</a:t>
            </a:r>
            <a:r>
              <a:rPr lang="en-US" dirty="0">
                <a:effectLst/>
                <a:latin typeface="Segoe UI (Body)"/>
              </a:rPr>
              <a:t>,</a:t>
            </a:r>
            <a:r>
              <a:rPr lang="en-US" sz="2000" dirty="0">
                <a:effectLst/>
                <a:latin typeface="Segoe UI (Body)"/>
              </a:rPr>
              <a:t> as well as replicate a model of human brain and its learning process.</a:t>
            </a:r>
          </a:p>
          <a:p>
            <a:pPr marL="36900" indent="0">
              <a:buNone/>
            </a:pPr>
            <a:endParaRPr lang="en-US" sz="2000" dirty="0">
              <a:effectLst/>
              <a:latin typeface="Segoe UI (Body)"/>
            </a:endParaRPr>
          </a:p>
          <a:p>
            <a:pPr marL="36900" indent="0">
              <a:buNone/>
            </a:pPr>
            <a:r>
              <a:rPr lang="en-US" u="sng" dirty="0"/>
              <a:t>The models we review:</a:t>
            </a:r>
          </a:p>
          <a:p>
            <a:pPr marL="494100" indent="-457200">
              <a:buFont typeface="+mj-lt"/>
              <a:buAutoNum type="arabicPeriod"/>
            </a:pPr>
            <a:r>
              <a:rPr lang="en-US" dirty="0"/>
              <a:t>Bi-LSTM with GloVe 50d</a:t>
            </a:r>
          </a:p>
          <a:p>
            <a:pPr marL="494100" indent="-457200">
              <a:buFont typeface="+mj-lt"/>
              <a:buAutoNum type="arabicPeriod"/>
            </a:pPr>
            <a:r>
              <a:rPr lang="en-US" dirty="0"/>
              <a:t>Bi-LSTM + Attention with GloVe 100d</a:t>
            </a:r>
          </a:p>
          <a:p>
            <a:pPr marL="494100" indent="-457200">
              <a:buFont typeface="+mj-lt"/>
              <a:buAutoNum type="arabicPeriod"/>
            </a:pPr>
            <a:r>
              <a:rPr lang="en-US" dirty="0"/>
              <a:t>CNN + Bi-LSTM with TF-IDF Doc2Vec</a:t>
            </a:r>
          </a:p>
        </p:txBody>
      </p:sp>
      <p:pic>
        <p:nvPicPr>
          <p:cNvPr id="10" name="Picture 9" descr="Shape&#10;&#10;Description automatically generated">
            <a:extLst>
              <a:ext uri="{FF2B5EF4-FFF2-40B4-BE49-F238E27FC236}">
                <a16:creationId xmlns:a16="http://schemas.microsoft.com/office/drawing/2014/main" id="{A788ACF7-5B56-40B6-A78B-30A614251A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814" y="1835326"/>
            <a:ext cx="4627022" cy="410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965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3CA2B-17DD-4A38-AB5C-E91D6BA3D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212" y="147494"/>
            <a:ext cx="10353762" cy="970450"/>
          </a:xfrm>
        </p:spPr>
        <p:txBody>
          <a:bodyPr/>
          <a:lstStyle/>
          <a:p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Word Embedding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B86B1-3523-4BA3-A3F5-060D30314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6906" y="1257816"/>
            <a:ext cx="10473894" cy="2432976"/>
          </a:xfrm>
        </p:spPr>
        <p:txBody>
          <a:bodyPr>
            <a:normAutofit fontScale="25000" lnSpcReduction="20000"/>
          </a:bodyPr>
          <a:lstStyle/>
          <a:p>
            <a:r>
              <a:rPr lang="en-US" sz="8000" dirty="0">
                <a:latin typeface="Segoe UI (Body)"/>
              </a:rPr>
              <a:t>Word Embedding is a language modeling technique used for mapping words to vectors of real numbers. </a:t>
            </a:r>
            <a:endParaRPr lang="en-GB" sz="8000" dirty="0"/>
          </a:p>
          <a:p>
            <a:r>
              <a:rPr lang="en-GB" sz="8000" dirty="0"/>
              <a:t>Representing words in a numerical format it’s a first step in building any kind of Machine Learning Model</a:t>
            </a:r>
          </a:p>
          <a:p>
            <a:r>
              <a:rPr lang="en-US" sz="8000" b="0" i="0" dirty="0">
                <a:effectLst/>
                <a:latin typeface="Segoe UI (Body)"/>
              </a:rPr>
              <a:t>I’ll show how to use a few NLP techniques to transform words into mathematical representations and plot them as points,</a:t>
            </a:r>
            <a:r>
              <a:rPr lang="en-US" sz="8000" dirty="0">
                <a:latin typeface="Segoe UI (Body)"/>
              </a:rPr>
              <a:t> it represents words or phrases in vector space with several dimensions.</a:t>
            </a:r>
            <a:endParaRPr lang="en-GB" sz="8000" dirty="0"/>
          </a:p>
          <a:p>
            <a:endParaRPr lang="en-GB" sz="8000" dirty="0">
              <a:latin typeface="Segoe UI (Body)"/>
            </a:endParaRPr>
          </a:p>
          <a:p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146E376-5B11-4211-9D4D-8C32B787C1F0}"/>
              </a:ext>
            </a:extLst>
          </p:cNvPr>
          <p:cNvSpPr/>
          <p:nvPr/>
        </p:nvSpPr>
        <p:spPr>
          <a:xfrm>
            <a:off x="1507348" y="4556416"/>
            <a:ext cx="2682240" cy="914400"/>
          </a:xfrm>
          <a:prstGeom prst="round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e-IL" dirty="0">
                <a:gradFill flip="none" rotWithShape="1">
                  <a:gsLst>
                    <a:gs pos="0">
                      <a:schemeClr val="lt1">
                        <a:shade val="30000"/>
                        <a:satMod val="115000"/>
                      </a:schemeClr>
                    </a:gs>
                    <a:gs pos="50000">
                      <a:schemeClr val="lt1">
                        <a:shade val="67500"/>
                        <a:satMod val="115000"/>
                      </a:schemeClr>
                    </a:gs>
                    <a:gs pos="100000">
                      <a:schemeClr val="lt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</a:rPr>
              <a:t>              </a:t>
            </a:r>
            <a:r>
              <a:rPr lang="en-US" dirty="0">
                <a:gradFill flip="none" rotWithShape="1">
                  <a:gsLst>
                    <a:gs pos="0">
                      <a:schemeClr val="lt1">
                        <a:shade val="30000"/>
                        <a:satMod val="115000"/>
                      </a:schemeClr>
                    </a:gs>
                    <a:gs pos="50000">
                      <a:schemeClr val="lt1">
                        <a:shade val="67500"/>
                        <a:satMod val="115000"/>
                      </a:schemeClr>
                    </a:gs>
                    <a:gs pos="100000">
                      <a:schemeClr val="lt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</a:rPr>
              <a:t>TF-IDF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A17346A-533F-4434-B0DA-27181504AB9D}"/>
              </a:ext>
            </a:extLst>
          </p:cNvPr>
          <p:cNvSpPr/>
          <p:nvPr/>
        </p:nvSpPr>
        <p:spPr>
          <a:xfrm>
            <a:off x="8276086" y="4546103"/>
            <a:ext cx="2682240" cy="914400"/>
          </a:xfrm>
          <a:prstGeom prst="round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e-IL" dirty="0">
                <a:gradFill flip="none" rotWithShape="1">
                  <a:gsLst>
                    <a:gs pos="0">
                      <a:schemeClr val="lt1">
                        <a:shade val="30000"/>
                        <a:satMod val="115000"/>
                      </a:schemeClr>
                    </a:gs>
                    <a:gs pos="50000">
                      <a:schemeClr val="lt1">
                        <a:shade val="67500"/>
                        <a:satMod val="115000"/>
                      </a:schemeClr>
                    </a:gs>
                    <a:gs pos="100000">
                      <a:schemeClr val="lt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</a:rPr>
              <a:t>              </a:t>
            </a:r>
            <a:r>
              <a:rPr lang="en-US" dirty="0" err="1">
                <a:gradFill flip="none" rotWithShape="1">
                  <a:gsLst>
                    <a:gs pos="0">
                      <a:schemeClr val="lt1">
                        <a:shade val="30000"/>
                        <a:satMod val="115000"/>
                      </a:schemeClr>
                    </a:gs>
                    <a:gs pos="50000">
                      <a:schemeClr val="lt1">
                        <a:shade val="67500"/>
                        <a:satMod val="115000"/>
                      </a:schemeClr>
                    </a:gs>
                    <a:gs pos="100000">
                      <a:schemeClr val="lt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</a:rPr>
              <a:t>GLoVe</a:t>
            </a:r>
            <a:endParaRPr lang="en-US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1581B7B-92EC-4FB0-BAD6-80BFC60798B9}"/>
              </a:ext>
            </a:extLst>
          </p:cNvPr>
          <p:cNvSpPr/>
          <p:nvPr/>
        </p:nvSpPr>
        <p:spPr>
          <a:xfrm>
            <a:off x="4754880" y="4556416"/>
            <a:ext cx="2682240" cy="914400"/>
          </a:xfrm>
          <a:prstGeom prst="round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gradFill flip="none" rotWithShape="1">
                  <a:gsLst>
                    <a:gs pos="0">
                      <a:schemeClr val="lt1">
                        <a:shade val="30000"/>
                        <a:satMod val="115000"/>
                      </a:schemeClr>
                    </a:gs>
                    <a:gs pos="50000">
                      <a:schemeClr val="lt1">
                        <a:shade val="67500"/>
                        <a:satMod val="115000"/>
                      </a:schemeClr>
                    </a:gs>
                    <a:gs pos="100000">
                      <a:schemeClr val="lt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</a:rPr>
              <a:t>Doc2Vec</a:t>
            </a:r>
          </a:p>
        </p:txBody>
      </p:sp>
    </p:spTree>
    <p:extLst>
      <p:ext uri="{BB962C8B-B14F-4D97-AF65-F5344CB8AC3E}">
        <p14:creationId xmlns:p14="http://schemas.microsoft.com/office/powerpoint/2010/main" val="674067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4F8C-76B8-4539-9106-9A1B2679E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232" y="418248"/>
            <a:ext cx="10353762" cy="970450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egoe UI (Headings)"/>
              </a:rPr>
              <a:t>Model 1: Bi-LSTM with GloVe 50d</a:t>
            </a:r>
            <a:endParaRPr lang="en-US" sz="3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DA803B9-88FD-47ED-856E-4691DC003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4501993" y="153675"/>
            <a:ext cx="15649302" cy="812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823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9D25F-47AD-4EF0-9B4D-B9D2303C3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GloVe</a:t>
            </a:r>
            <a:endParaRPr lang="en-IL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37BB6-2398-440A-8F79-17717E20C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5C5C6"/>
                </a:solidFill>
              </a:rPr>
              <a:t>Unsupervised</a:t>
            </a:r>
            <a:r>
              <a:rPr lang="en-US" dirty="0"/>
              <a:t> learning algorithm for vector representations for words</a:t>
            </a:r>
          </a:p>
          <a:p>
            <a:r>
              <a:rPr lang="en-US" dirty="0"/>
              <a:t>Uses global statistics of a corpus</a:t>
            </a:r>
          </a:p>
          <a:p>
            <a:r>
              <a:rPr lang="en-US" dirty="0"/>
              <a:t>Words are mapped into a 50, 100, 200, 300-dimensional meaningful space</a:t>
            </a:r>
          </a:p>
          <a:p>
            <a:r>
              <a:rPr lang="en-US" dirty="0"/>
              <a:t>Distance between words is related to semantic similarity</a:t>
            </a:r>
            <a:endParaRPr lang="en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CB16E8-89AE-4943-91E7-0B5A13792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470" y="4955803"/>
            <a:ext cx="5322086" cy="16707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E0710F-A4C4-43E3-99DE-4B46E568A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851" y="3828250"/>
            <a:ext cx="5024808" cy="281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76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4BD27-D835-408B-A399-ADEBD1970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Recurrent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25729-53E9-4EF9-96ED-651691B87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algorithm shows behavior like how the human brain function </a:t>
            </a:r>
          </a:p>
          <a:p>
            <a:r>
              <a:rPr lang="en-US" dirty="0"/>
              <a:t>In a RNN the output from the previous phase is fed as input to the current phase. </a:t>
            </a:r>
          </a:p>
          <a:p>
            <a:r>
              <a:rPr lang="en-US" dirty="0"/>
              <a:t>The algorithm remember the information from the previous step.</a:t>
            </a:r>
          </a:p>
          <a:p>
            <a:r>
              <a:rPr lang="en-US" u="sng" dirty="0"/>
              <a:t>Problem</a:t>
            </a:r>
            <a:r>
              <a:rPr lang="en-US" dirty="0"/>
              <a:t>: Vanishing / Exploding gradient.</a:t>
            </a:r>
          </a:p>
          <a:p>
            <a:endParaRPr lang="en-US"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EDCDE42C-D747-4684-97AD-57B2773D9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122" y="3761824"/>
            <a:ext cx="5410200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266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4F8C-76B8-4539-9106-9A1B2679E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47" y="418248"/>
            <a:ext cx="10353762" cy="970450"/>
          </a:xfrm>
        </p:spPr>
        <p:txBody>
          <a:bodyPr/>
          <a:lstStyle/>
          <a:p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egoe UI (Headings)"/>
              </a:rPr>
              <a:t>Long Short-Term Memory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A44828A-DADB-4BBE-8A60-7D13753C7BE0}"/>
              </a:ext>
            </a:extLst>
          </p:cNvPr>
          <p:cNvSpPr txBox="1">
            <a:spLocks/>
          </p:cNvSpPr>
          <p:nvPr/>
        </p:nvSpPr>
        <p:spPr>
          <a:xfrm>
            <a:off x="193729" y="1860698"/>
            <a:ext cx="6935492" cy="440350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advantage of LSTM is the ability to forget the irrelevant information and remember what is important</a:t>
            </a:r>
          </a:p>
          <a:p>
            <a:r>
              <a:rPr lang="en-US" dirty="0"/>
              <a:t>The input the current cell is the output of the previous one and the next word vector</a:t>
            </a:r>
          </a:p>
          <a:p>
            <a:r>
              <a:rPr lang="en-US" dirty="0"/>
              <a:t>Uses </a:t>
            </a:r>
            <a:r>
              <a:rPr lang="en-US" i="1" dirty="0">
                <a:solidFill>
                  <a:srgbClr val="00B0F0"/>
                </a:solidFill>
              </a:rPr>
              <a:t>tanh</a:t>
            </a:r>
            <a:r>
              <a:rPr lang="en-US" dirty="0"/>
              <a:t> and </a:t>
            </a:r>
            <a:r>
              <a:rPr lang="en-US" i="1" dirty="0">
                <a:solidFill>
                  <a:srgbClr val="FF0000"/>
                </a:solidFill>
              </a:rPr>
              <a:t>sigmoid</a:t>
            </a:r>
            <a:r>
              <a:rPr lang="en-US" dirty="0"/>
              <a:t> functions to normalize values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dirty="0"/>
              <a:t>Each cell contains multiple gates that decide the weight of an input over the whole context.</a:t>
            </a:r>
          </a:p>
          <a:p>
            <a:pPr marL="36900" indent="0">
              <a:buNone/>
            </a:pPr>
            <a:endParaRPr lang="en-US" dirty="0"/>
          </a:p>
          <a:p>
            <a:pPr marL="36900" indent="0" algn="ctr">
              <a:buNone/>
            </a:pPr>
            <a:r>
              <a:rPr lang="en-US" u="sng" dirty="0"/>
              <a:t>The solution to the gradient vanishing/explosion: LSTM.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E3BE1BD-2AB1-4AF9-B60A-514EC7FEE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9335" y="2300621"/>
            <a:ext cx="462893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621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phere of mesh and nodes">
            <a:extLst>
              <a:ext uri="{FF2B5EF4-FFF2-40B4-BE49-F238E27FC236}">
                <a16:creationId xmlns:a16="http://schemas.microsoft.com/office/drawing/2014/main" id="{BC59F2FA-C213-466D-B2DB-DD80AFB25E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t="1430" b="23570"/>
          <a:stretch/>
        </p:blipFill>
        <p:spPr>
          <a:xfrm>
            <a:off x="20" y="-208616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85CB56-C0C5-43A7-A618-AF6362A52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189" y="156654"/>
            <a:ext cx="10353762" cy="9704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ctivation Function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16DD7-82D8-482D-9C9B-C8A6E1EFD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435" y="2390774"/>
            <a:ext cx="11105965" cy="581025"/>
          </a:xfrm>
        </p:spPr>
        <p:txBody>
          <a:bodyPr anchor="ctr">
            <a:normAutofit/>
          </a:bodyPr>
          <a:lstStyle/>
          <a:p>
            <a:pPr marL="36900" indent="0">
              <a:buClr>
                <a:srgbClr val="36D8EE"/>
              </a:buClr>
              <a:buNone/>
            </a:pPr>
            <a:r>
              <a:rPr lang="en-US" dirty="0">
                <a:effectLst/>
                <a:latin typeface="Segoe UI (Body)"/>
                <a:ea typeface="Arial" panose="020B0604020202020204" pitchFamily="34" charset="0"/>
              </a:rPr>
              <a:t>1. </a:t>
            </a:r>
            <a:r>
              <a:rPr lang="en-US" dirty="0" err="1">
                <a:solidFill>
                  <a:srgbClr val="0070C0"/>
                </a:solidFill>
                <a:effectLst/>
                <a:latin typeface="Segoe UI (Body)"/>
                <a:ea typeface="Arial" panose="020B0604020202020204" pitchFamily="34" charset="0"/>
              </a:rPr>
              <a:t>ReLU</a:t>
            </a:r>
            <a:r>
              <a:rPr lang="en-US" dirty="0">
                <a:effectLst/>
                <a:latin typeface="Segoe UI (Body)"/>
                <a:ea typeface="Arial" panose="020B0604020202020204" pitchFamily="34" charset="0"/>
              </a:rPr>
              <a:t> activation Function                                2. </a:t>
            </a:r>
            <a:r>
              <a:rPr lang="en-US" dirty="0">
                <a:solidFill>
                  <a:srgbClr val="0070C0"/>
                </a:solidFill>
                <a:effectLst/>
                <a:latin typeface="Segoe UI (Body)"/>
                <a:ea typeface="Arial" panose="020B0604020202020204" pitchFamily="34" charset="0"/>
              </a:rPr>
              <a:t>Sigmoid</a:t>
            </a:r>
            <a:r>
              <a:rPr lang="en-US" dirty="0">
                <a:effectLst/>
                <a:latin typeface="Segoe UI (Body)"/>
                <a:ea typeface="Arial" panose="020B0604020202020204" pitchFamily="34" charset="0"/>
              </a:rPr>
              <a:t> activation Function</a:t>
            </a:r>
          </a:p>
          <a:p>
            <a:pPr marL="36900" indent="0">
              <a:buClr>
                <a:srgbClr val="36D8EE"/>
              </a:buClr>
              <a:buNone/>
            </a:pPr>
            <a:endParaRPr lang="en-US" dirty="0">
              <a:effectLst/>
              <a:latin typeface="Segoe UI (Body)"/>
              <a:ea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E09048-7E48-4687-9053-F7A745F1DB99}"/>
              </a:ext>
            </a:extLst>
          </p:cNvPr>
          <p:cNvSpPr txBox="1">
            <a:spLocks/>
          </p:cNvSpPr>
          <p:nvPr/>
        </p:nvSpPr>
        <p:spPr>
          <a:xfrm>
            <a:off x="1536569" y="3250165"/>
            <a:ext cx="3836709" cy="85049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endParaRPr lang="en-US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7619F22B-4E5F-4788-822C-8FC424E9CD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02" y="3367666"/>
            <a:ext cx="4971875" cy="2796679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5A72E05-E556-40A6-9042-8E298A8C9BDD}"/>
              </a:ext>
            </a:extLst>
          </p:cNvPr>
          <p:cNvSpPr txBox="1">
            <a:spLocks/>
          </p:cNvSpPr>
          <p:nvPr/>
        </p:nvSpPr>
        <p:spPr>
          <a:xfrm>
            <a:off x="401403" y="1275914"/>
            <a:ext cx="11876413" cy="176371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The </a:t>
            </a:r>
            <a:r>
              <a:rPr lang="en-US" dirty="0">
                <a:effectLst/>
                <a:latin typeface="Segoe UI (Body)"/>
                <a:ea typeface="Times New Roman" panose="02020603050405020304" pitchFamily="18" charset="0"/>
              </a:rPr>
              <a:t>activation function in a neural network determines how the weighted sum of the input is converted to the output of the neurons of the network layer.</a:t>
            </a:r>
            <a:r>
              <a:rPr lang="he-IL" dirty="0">
                <a:effectLst/>
                <a:latin typeface="Segoe UI (Body)"/>
                <a:ea typeface="Times New Roman" panose="02020603050405020304" pitchFamily="18" charset="0"/>
              </a:rPr>
              <a:t> </a:t>
            </a:r>
            <a:endParaRPr lang="en-US" dirty="0">
              <a:effectLst/>
              <a:latin typeface="Segoe UI (Body)"/>
              <a:ea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6FC9B69-967F-4E19-9B8C-BD7AD4B2F6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075" y="3390466"/>
            <a:ext cx="5391150" cy="277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7833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4090</TotalTime>
  <Words>1621</Words>
  <Application>Microsoft Office PowerPoint</Application>
  <PresentationFormat>Widescreen</PresentationFormat>
  <Paragraphs>195</Paragraphs>
  <Slides>26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Arial</vt:lpstr>
      <vt:lpstr>Calibri</vt:lpstr>
      <vt:lpstr>Cambria Math</vt:lpstr>
      <vt:lpstr>Consolas</vt:lpstr>
      <vt:lpstr>Segoe UI</vt:lpstr>
      <vt:lpstr>Segoe UI (Body)</vt:lpstr>
      <vt:lpstr>Segoe UI (Headings)</vt:lpstr>
      <vt:lpstr>Segoe UI Black</vt:lpstr>
      <vt:lpstr>Wingdings</vt:lpstr>
      <vt:lpstr>Wingdings 2</vt:lpstr>
      <vt:lpstr>Slate</vt:lpstr>
      <vt:lpstr>Detection Of Fake Reviews on Online Review Platforms using Deep Learning Architecture</vt:lpstr>
      <vt:lpstr>The Problem with Online Review Platforms</vt:lpstr>
      <vt:lpstr>Deep Learning Neural Networks Models:</vt:lpstr>
      <vt:lpstr>Word Embedding</vt:lpstr>
      <vt:lpstr>Model 1: Bi-LSTM with GloVe 50d</vt:lpstr>
      <vt:lpstr>GloVe</vt:lpstr>
      <vt:lpstr>Recurrent Neural Networks</vt:lpstr>
      <vt:lpstr>Long Short-Term Memory</vt:lpstr>
      <vt:lpstr>Activation Function</vt:lpstr>
      <vt:lpstr>Bidirectional LSTM</vt:lpstr>
      <vt:lpstr>Model 1: BiLSTM with GloVe 50d</vt:lpstr>
      <vt:lpstr>Model 2: Bi-LSTM + Attention with GloVe 100d</vt:lpstr>
      <vt:lpstr>PowerPoint Presentation</vt:lpstr>
      <vt:lpstr>PowerPoint Presentation</vt:lpstr>
      <vt:lpstr>Model 3: CNN + Bi-LSTM using TF-IDF+Doc2Vec</vt:lpstr>
      <vt:lpstr>Term Frequency - Inverse Term Frequency (TF-IDF)</vt:lpstr>
      <vt:lpstr>Doc2Vec</vt:lpstr>
      <vt:lpstr>Doc2Vec / TF-IDF - Usages</vt:lpstr>
      <vt:lpstr>Convolutional Neural Network</vt:lpstr>
      <vt:lpstr>Dropout layer </vt:lpstr>
      <vt:lpstr>Max-Pooling layer</vt:lpstr>
      <vt:lpstr>Dense layer</vt:lpstr>
      <vt:lpstr>Activation Function</vt:lpstr>
      <vt:lpstr>PowerPoint Presentation</vt:lpstr>
      <vt:lpstr>Model 3: CNN + Bi-LSTM using TF-IDF+Doc2Vec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Detection Of Fake Reviews on Online Review Platforms using Deep Learning Architecture</dc:title>
  <dc:creator>אלה דוידוב</dc:creator>
  <cp:lastModifiedBy>Pavel Golikovski</cp:lastModifiedBy>
  <cp:revision>189</cp:revision>
  <dcterms:created xsi:type="dcterms:W3CDTF">2021-06-07T10:18:26Z</dcterms:created>
  <dcterms:modified xsi:type="dcterms:W3CDTF">2021-06-12T18:45:15Z</dcterms:modified>
</cp:coreProperties>
</file>